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84" r:id="rId3"/>
    <p:sldId id="285" r:id="rId4"/>
    <p:sldId id="324" r:id="rId5"/>
    <p:sldId id="326" r:id="rId6"/>
    <p:sldId id="322" r:id="rId7"/>
    <p:sldId id="268" r:id="rId8"/>
    <p:sldId id="291" r:id="rId9"/>
    <p:sldId id="295" r:id="rId10"/>
    <p:sldId id="301" r:id="rId11"/>
    <p:sldId id="316" r:id="rId12"/>
    <p:sldId id="271" r:id="rId13"/>
    <p:sldId id="323" r:id="rId14"/>
    <p:sldId id="273" r:id="rId15"/>
    <p:sldId id="327" r:id="rId16"/>
    <p:sldId id="328" r:id="rId17"/>
    <p:sldId id="318" r:id="rId18"/>
    <p:sldId id="313" r:id="rId19"/>
    <p:sldId id="304" r:id="rId20"/>
    <p:sldId id="303" r:id="rId21"/>
    <p:sldId id="321" r:id="rId22"/>
    <p:sldId id="277" r:id="rId23"/>
    <p:sldId id="28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FAEFB01-AB1F-4BCF-B9E6-010D5B99B5AA}">
          <p14:sldIdLst>
            <p14:sldId id="256"/>
            <p14:sldId id="284"/>
            <p14:sldId id="285"/>
            <p14:sldId id="324"/>
            <p14:sldId id="326"/>
            <p14:sldId id="322"/>
          </p14:sldIdLst>
        </p14:section>
        <p14:section name="Untitled Section" id="{85F57108-D3E3-45B7-A95A-BBBA03C31ECD}">
          <p14:sldIdLst>
            <p14:sldId id="268"/>
            <p14:sldId id="291"/>
            <p14:sldId id="295"/>
            <p14:sldId id="301"/>
            <p14:sldId id="316"/>
            <p14:sldId id="271"/>
            <p14:sldId id="323"/>
            <p14:sldId id="273"/>
            <p14:sldId id="327"/>
            <p14:sldId id="328"/>
            <p14:sldId id="318"/>
            <p14:sldId id="313"/>
            <p14:sldId id="304"/>
            <p14:sldId id="303"/>
            <p14:sldId id="321"/>
            <p14:sldId id="277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EA0B"/>
    <a:srgbClr val="C2C20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KV\Research\Conferences%20&amp;%20Presentations\APS\APS%202014\Mechanisms%20Symposium\Excel%20-%20Correlations%20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54545454545456E-2"/>
          <c:y val="0.12182741116751269"/>
          <c:w val="0.92020202020202024"/>
          <c:h val="0.82106598984771573"/>
        </c:manualLayout>
      </c:layout>
      <c:lineChart>
        <c:grouping val="standard"/>
        <c:varyColors val="0"/>
        <c:ser>
          <c:idx val="0"/>
          <c:order val="0"/>
          <c:tx>
            <c:strRef>
              <c:f>Sheet1!$A$64</c:f>
              <c:strCache>
                <c:ptCount val="1"/>
                <c:pt idx="0">
                  <c:v>Pain </c:v>
                </c:pt>
              </c:strCache>
            </c:strRef>
          </c:tx>
          <c:spPr>
            <a:ln w="11490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Sheet1!$B$63:$E$63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Sheet1!$B$64:$E$64</c:f>
              <c:numCache>
                <c:formatCode>General</c:formatCode>
                <c:ptCount val="4"/>
                <c:pt idx="0">
                  <c:v>9</c:v>
                </c:pt>
                <c:pt idx="1">
                  <c:v>7.5</c:v>
                </c:pt>
                <c:pt idx="2">
                  <c:v>8.5</c:v>
                </c:pt>
                <c:pt idx="3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31552"/>
        <c:axId val="33433472"/>
      </c:lineChart>
      <c:catAx>
        <c:axId val="3343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8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33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433472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8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431552"/>
        <c:crosses val="autoZero"/>
        <c:crossBetween val="between"/>
        <c:majorUnit val="1"/>
      </c:valAx>
      <c:spPr>
        <a:noFill/>
        <a:ln w="1149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9933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9.1919191919191914E-2"/>
          <c:y val="0.81472081218274117"/>
          <c:w val="0.13798947182164029"/>
          <c:h val="4.605760502992421E-2"/>
        </c:manualLayout>
      </c:layout>
      <c:overlay val="0"/>
      <c:spPr>
        <a:solidFill>
          <a:srgbClr val="FFFFFF"/>
        </a:solidFill>
        <a:ln w="2873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C0C0"/>
    </a:solidFill>
    <a:ln>
      <a:noFill/>
    </a:ln>
  </c:spPr>
  <c:txPr>
    <a:bodyPr/>
    <a:lstStyle/>
    <a:p>
      <a:pPr>
        <a:defRPr sz="92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607532210109018E-2"/>
          <c:y val="9.6815286624203828E-2"/>
          <c:w val="0.92071357779980179"/>
          <c:h val="0.8458598726114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Sheet1!$A$80</c:f>
              <c:strCache>
                <c:ptCount val="1"/>
                <c:pt idx="0">
                  <c:v>Pain</c:v>
                </c:pt>
              </c:strCache>
            </c:strRef>
          </c:tx>
          <c:spPr>
            <a:ln w="11502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Sheet1!$B$79:$E$79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Sheet1!$B$80:$E$80</c:f>
              <c:numCache>
                <c:formatCode>General</c:formatCode>
                <c:ptCount val="4"/>
                <c:pt idx="0">
                  <c:v>9</c:v>
                </c:pt>
                <c:pt idx="1">
                  <c:v>7.5</c:v>
                </c:pt>
                <c:pt idx="2">
                  <c:v>8.5</c:v>
                </c:pt>
                <c:pt idx="3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Sheet1!$A$81</c:f>
              <c:strCache>
                <c:ptCount val="1"/>
                <c:pt idx="0">
                  <c:v>Unwillingness</c:v>
                </c:pt>
              </c:strCache>
            </c:strRef>
          </c:tx>
          <c:spPr>
            <a:ln w="11502">
              <a:solidFill>
                <a:srgbClr val="008000"/>
              </a:solidFill>
              <a:prstDash val="lgDash"/>
            </a:ln>
          </c:spPr>
          <c:marker>
            <c:symbol val="square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Sheet1!$B$79:$E$79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Sheet1!$B$81:$E$81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71424"/>
        <c:axId val="35698176"/>
      </c:lineChart>
      <c:catAx>
        <c:axId val="3567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8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698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98176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8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671424"/>
        <c:crosses val="autoZero"/>
        <c:crossBetween val="between"/>
        <c:majorUnit val="1"/>
      </c:valAx>
      <c:spPr>
        <a:noFill/>
        <a:ln w="11502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9933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8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7.5322101090188304E-2"/>
          <c:y val="0.81618702267479726"/>
          <c:w val="0.16251599494239649"/>
          <c:h val="6.6723402995678166E-2"/>
        </c:manualLayout>
      </c:layout>
      <c:overlay val="0"/>
      <c:spPr>
        <a:solidFill>
          <a:srgbClr val="FFFFFF"/>
        </a:solidFill>
        <a:ln w="28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C0C0"/>
    </a:solidFill>
    <a:ln>
      <a:noFill/>
    </a:ln>
  </c:spPr>
  <c:txPr>
    <a:bodyPr/>
    <a:lstStyle/>
    <a:p>
      <a:pPr>
        <a:defRPr sz="95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24847250509164E-2"/>
          <c:y val="0.10013175230566534"/>
          <c:w val="0.91853360488798375"/>
          <c:h val="0.84057971014492749"/>
        </c:manualLayout>
      </c:layout>
      <c:lineChart>
        <c:grouping val="standard"/>
        <c:varyColors val="0"/>
        <c:ser>
          <c:idx val="0"/>
          <c:order val="0"/>
          <c:tx>
            <c:strRef>
              <c:f>Sheet1!$A$80</c:f>
              <c:strCache>
                <c:ptCount val="1"/>
                <c:pt idx="0">
                  <c:v>Pain </c:v>
                </c:pt>
              </c:strCache>
            </c:strRef>
          </c:tx>
          <c:spPr>
            <a:ln w="12187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Sheet1!$B$79:$E$79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Sheet1!$B$80:$E$80</c:f>
              <c:numCache>
                <c:formatCode>General</c:formatCode>
                <c:ptCount val="4"/>
                <c:pt idx="0">
                  <c:v>9</c:v>
                </c:pt>
                <c:pt idx="1">
                  <c:v>7.5</c:v>
                </c:pt>
                <c:pt idx="2">
                  <c:v>8.5</c:v>
                </c:pt>
                <c:pt idx="3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Sheet1!$A$81</c:f>
              <c:strCache>
                <c:ptCount val="1"/>
                <c:pt idx="0">
                  <c:v>Unwillingness</c:v>
                </c:pt>
              </c:strCache>
            </c:strRef>
          </c:tx>
          <c:spPr>
            <a:ln w="12187">
              <a:solidFill>
                <a:srgbClr val="008000"/>
              </a:solidFill>
              <a:prstDash val="lgDash"/>
            </a:ln>
          </c:spPr>
          <c:marker>
            <c:symbol val="square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Sheet1!$B$79:$E$79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Sheet1!$B$81:$E$81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Sheet1!$A$82</c:f>
              <c:strCache>
                <c:ptCount val="1"/>
                <c:pt idx="0">
                  <c:v>Values Engagement</c:v>
                </c:pt>
              </c:strCache>
            </c:strRef>
          </c:tx>
          <c:spPr>
            <a:ln w="12187">
              <a:solidFill>
                <a:srgbClr val="0000FF"/>
              </a:solidFill>
              <a:prstDash val="sysDash"/>
            </a:ln>
          </c:spPr>
          <c:marker>
            <c:symbol val="triang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Sheet1!$B$79:$E$79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Sheet1!$B$82:$E$82</c:f>
              <c:numCache>
                <c:formatCode>General</c:formatCode>
                <c:ptCount val="4"/>
                <c:pt idx="0">
                  <c:v>5</c:v>
                </c:pt>
                <c:pt idx="1">
                  <c:v>4.5</c:v>
                </c:pt>
                <c:pt idx="2">
                  <c:v>6.5</c:v>
                </c:pt>
                <c:pt idx="3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39232"/>
        <c:axId val="36241408"/>
      </c:lineChart>
      <c:catAx>
        <c:axId val="3623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241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41408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4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239232"/>
        <c:crosses val="autoZero"/>
        <c:crossBetween val="between"/>
        <c:majorUnit val="1"/>
      </c:valAx>
      <c:spPr>
        <a:noFill/>
        <a:ln w="12187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9933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8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0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7.2301417322834641E-2"/>
          <c:y val="0.78656132794513745"/>
          <c:w val="0.22505091863517063"/>
          <c:h val="8.8274059692067808E-2"/>
        </c:manualLayout>
      </c:layout>
      <c:overlay val="0"/>
      <c:spPr>
        <a:solidFill>
          <a:srgbClr val="FFFFFF"/>
        </a:solidFill>
        <a:ln w="3047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C0C0"/>
    </a:solidFill>
    <a:ln>
      <a:noFill/>
    </a:ln>
  </c:spPr>
  <c:txPr>
    <a:bodyPr/>
    <a:lstStyle/>
    <a:p>
      <a:pPr>
        <a:defRPr sz="98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393939393939391E-2"/>
          <c:y val="9.6446700507614211E-2"/>
          <c:w val="0.92626262626262623"/>
          <c:h val="0.8515228426395938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Pain</c:v>
                </c:pt>
              </c:strCache>
            </c:strRef>
          </c:tx>
          <c:spPr>
            <a:ln w="11459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Sheet1!$B$19:$E$19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Sheet1!$B$20:$E$20</c:f>
              <c:numCache>
                <c:formatCode>General</c:formatCode>
                <c:ptCount val="4"/>
                <c:pt idx="0">
                  <c:v>7</c:v>
                </c:pt>
                <c:pt idx="1">
                  <c:v>6.5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Sheet1!$A$21</c:f>
              <c:strCache>
                <c:ptCount val="1"/>
                <c:pt idx="0">
                  <c:v>Unwillingness</c:v>
                </c:pt>
              </c:strCache>
            </c:strRef>
          </c:tx>
          <c:spPr>
            <a:ln w="2865">
              <a:solidFill>
                <a:srgbClr val="008000"/>
              </a:solidFill>
              <a:prstDash val="lgDash"/>
            </a:ln>
          </c:spPr>
          <c:marker>
            <c:symbol val="square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Sheet1!$B$19:$E$19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Sheet1!$B$21:$E$21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Sheet1!$A$22</c:f>
              <c:strCache>
                <c:ptCount val="1"/>
                <c:pt idx="0">
                  <c:v>Values Engagement</c:v>
                </c:pt>
              </c:strCache>
            </c:strRef>
          </c:tx>
          <c:spPr>
            <a:ln w="11459">
              <a:solidFill>
                <a:srgbClr val="0000FF"/>
              </a:solidFill>
              <a:prstDash val="sysDash"/>
            </a:ln>
          </c:spPr>
          <c:marker>
            <c:symbol val="triang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Sheet1!$B$19:$E$19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Sheet1!$B$22:$E$22</c:f>
              <c:numCache>
                <c:formatCode>General</c:formatCode>
                <c:ptCount val="4"/>
                <c:pt idx="0">
                  <c:v>3</c:v>
                </c:pt>
                <c:pt idx="1">
                  <c:v>4.5</c:v>
                </c:pt>
                <c:pt idx="2">
                  <c:v>5.5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093376"/>
        <c:axId val="81095296"/>
      </c:lineChart>
      <c:catAx>
        <c:axId val="8109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09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095296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093376"/>
        <c:crosses val="autoZero"/>
        <c:crossBetween val="between"/>
        <c:majorUnit val="1"/>
      </c:valAx>
      <c:spPr>
        <a:noFill/>
        <a:ln w="11459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9933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8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0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9.3939393939393934E-2"/>
          <c:y val="0.79695431472081213"/>
          <c:w val="0.22323232323232323"/>
          <c:h val="8.5025380710659904E-2"/>
        </c:manualLayout>
      </c:layout>
      <c:overlay val="0"/>
      <c:spPr>
        <a:solidFill>
          <a:srgbClr val="FFFFFF"/>
        </a:solidFill>
        <a:ln w="286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C0C0"/>
    </a:solidFill>
    <a:ln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393939393939391E-2"/>
          <c:y val="9.6446700507614211E-2"/>
          <c:w val="0.92626262626262623"/>
          <c:h val="0.85152284263959388"/>
        </c:manualLayout>
      </c:layout>
      <c:lineChart>
        <c:grouping val="standar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Pain</c:v>
                </c:pt>
              </c:strCache>
            </c:strRef>
          </c:tx>
          <c:spPr>
            <a:ln w="11459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Sheet1!$B$8:$E$8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Unwillingness</c:v>
                </c:pt>
              </c:strCache>
            </c:strRef>
          </c:tx>
          <c:spPr>
            <a:ln w="2865">
              <a:solidFill>
                <a:srgbClr val="008000"/>
              </a:solidFill>
              <a:prstDash val="lgDash"/>
            </a:ln>
          </c:spPr>
          <c:marker>
            <c:symbol val="square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Sheet1!$B$8:$E$8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Sheet1!$B$10:$E$10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Values Engagement</c:v>
                </c:pt>
              </c:strCache>
            </c:strRef>
          </c:tx>
          <c:spPr>
            <a:ln w="11459">
              <a:solidFill>
                <a:srgbClr val="0000FF"/>
              </a:solidFill>
              <a:prstDash val="sysDash"/>
            </a:ln>
          </c:spPr>
          <c:marker>
            <c:symbol val="triang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Sheet1!$B$8:$E$8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Sheet1!$B$11:$E$11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469120"/>
        <c:axId val="114471296"/>
      </c:lineChart>
      <c:catAx>
        <c:axId val="11446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471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471296"/>
        <c:scaling>
          <c:orientation val="minMax"/>
          <c:max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469120"/>
        <c:crosses val="autoZero"/>
        <c:crossBetween val="between"/>
        <c:majorUnit val="1"/>
      </c:valAx>
      <c:spPr>
        <a:noFill/>
        <a:ln w="11459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9933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8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0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7.7777777777777779E-2"/>
          <c:y val="0.78680203045685282"/>
          <c:w val="0.22323232323232323"/>
          <c:h val="8.5025380710659904E-2"/>
        </c:manualLayout>
      </c:layout>
      <c:overlay val="0"/>
      <c:spPr>
        <a:solidFill>
          <a:srgbClr val="FFFFFF"/>
        </a:solidFill>
        <a:ln w="286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C0C0"/>
    </a:solidFill>
    <a:ln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+RC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Sheet3!$C$1:$D$1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Sheet3!$C$2:$D$2</c:f>
              <c:numCache>
                <c:formatCode>General</c:formatCode>
                <c:ptCount val="2"/>
                <c:pt idx="0">
                  <c:v>-0.12</c:v>
                </c:pt>
                <c:pt idx="1">
                  <c:v>-0.28999999999999998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Sheet3!$B$3</c:f>
              <c:strCache>
                <c:ptCount val="1"/>
                <c:pt idx="0">
                  <c:v>-RC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 w="63500">
                <a:solidFill>
                  <a:srgbClr val="00B0F0"/>
                </a:solidFill>
              </a:ln>
            </c:spPr>
          </c:dPt>
          <c:cat>
            <c:strRef>
              <c:f>Sheet3!$C$1:$D$1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Sheet3!$C$3:$D$3</c:f>
              <c:numCache>
                <c:formatCode>General</c:formatCode>
                <c:ptCount val="2"/>
                <c:pt idx="0">
                  <c:v>0.02</c:v>
                </c:pt>
                <c:pt idx="1">
                  <c:v>-0.1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073856"/>
        <c:axId val="78075392"/>
      </c:lineChart>
      <c:catAx>
        <c:axId val="78073856"/>
        <c:scaling>
          <c:orientation val="minMax"/>
        </c:scaling>
        <c:delete val="1"/>
        <c:axPos val="b"/>
        <c:majorTickMark val="out"/>
        <c:minorTickMark val="none"/>
        <c:tickLblPos val="nextTo"/>
        <c:crossAx val="78075392"/>
        <c:crosses val="autoZero"/>
        <c:auto val="1"/>
        <c:lblAlgn val="ctr"/>
        <c:lblOffset val="100"/>
        <c:noMultiLvlLbl val="0"/>
      </c:catAx>
      <c:valAx>
        <c:axId val="7807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78073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0.41725</cdr:x>
      <cdr:y>0.04475</cdr:y>
    </cdr:from>
    <cdr:to>
      <cdr:x>0.57275</cdr:x>
      <cdr:y>0.13375</cdr:y>
    </cdr:to>
    <cdr:sp macro="" textlink="">
      <cdr:nvSpPr>
        <cdr:cNvPr id="92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72941" y="303201"/>
          <a:ext cx="1406094" cy="6030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2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Patient 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0.4155</cdr:x>
      <cdr:y>0.02625</cdr:y>
    </cdr:from>
    <cdr:to>
      <cdr:x>0.571</cdr:x>
      <cdr:y>0.07725</cdr:y>
    </cdr:to>
    <cdr:sp macro="" textlink="">
      <cdr:nvSpPr>
        <cdr:cNvPr id="92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93256" y="196275"/>
          <a:ext cx="1494468" cy="3813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75" b="1" i="0" u="none" strike="noStrike" baseline="0">
              <a:solidFill>
                <a:srgbClr val="000000"/>
              </a:solidFill>
              <a:latin typeface="Arial"/>
              <a:cs typeface="Arial"/>
            </a:rPr>
            <a:t>Patient 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0.41675</cdr:x>
      <cdr:y>0.027</cdr:y>
    </cdr:from>
    <cdr:to>
      <cdr:x>0.572</cdr:x>
      <cdr:y>0.07975</cdr:y>
    </cdr:to>
    <cdr:sp macro="" textlink="">
      <cdr:nvSpPr>
        <cdr:cNvPr id="92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98092" y="195196"/>
          <a:ext cx="1452139" cy="3813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25" b="1" i="0" u="none" strike="noStrike" baseline="0">
              <a:solidFill>
                <a:srgbClr val="000000"/>
              </a:solidFill>
              <a:latin typeface="Arial"/>
              <a:cs typeface="Arial"/>
            </a:rPr>
            <a:t>Patient 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0.41375</cdr:x>
      <cdr:y>0.026</cdr:y>
    </cdr:from>
    <cdr:to>
      <cdr:x>0.57025</cdr:x>
      <cdr:y>0.07675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01559" y="195148"/>
          <a:ext cx="1475756" cy="3809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25" b="1" i="0" u="none" strike="noStrike" baseline="0">
              <a:solidFill>
                <a:srgbClr val="000000"/>
              </a:solidFill>
              <a:latin typeface="Arial"/>
              <a:cs typeface="Arial"/>
            </a:rPr>
            <a:t>Patient 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0.41375</cdr:x>
      <cdr:y>0.026</cdr:y>
    </cdr:from>
    <cdr:to>
      <cdr:x>0.57025</cdr:x>
      <cdr:y>0.07675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01559" y="195148"/>
          <a:ext cx="1475756" cy="3809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525" b="1" i="0" u="none" strike="noStrike" baseline="0">
              <a:solidFill>
                <a:srgbClr val="000000"/>
              </a:solidFill>
              <a:latin typeface="Arial"/>
              <a:cs typeface="Arial"/>
            </a:rPr>
            <a:t>Patient 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0F9B7-2F85-4509-A7B1-5D74F2084269}" type="datetimeFigureOut">
              <a:rPr lang="en-US" smtClean="0"/>
              <a:t>7/1/2014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0E3AF-9E83-4D79-88FB-47FF63E34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E3E2E-10F9-4520-97E9-9764C52605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7" name="Picture 2" descr="Department of Psycholog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3"/>
          <a:stretch>
            <a:fillRect/>
          </a:stretch>
        </p:blipFill>
        <p:spPr bwMode="auto">
          <a:xfrm>
            <a:off x="0" y="6232525"/>
            <a:ext cx="4114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31976" y="3657600"/>
            <a:ext cx="6480048" cy="1752600"/>
          </a:xfrm>
        </p:spPr>
        <p:txBody>
          <a:bodyPr tIns="0" rIns="45720" bIns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467600" cy="1143000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923D-4494-4E47-8761-448AAF6EC0B5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479F-933D-4BB8-8BDD-70E4CB768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91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665C3E5-C29E-4282-A0D4-1D0E143A0449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4FD12C4-3F57-45C9-AA39-E07FED505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5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23F60ED-C6F1-4384-999F-41FF919F2E3E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CE420C2-B622-4332-8B2B-D58DD8E532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6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9E4AF-37CD-4184-B8AA-5CF1595BA7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91122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A012-6BFA-403A-A485-DA6880B177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1614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20624" indent="-384048">
              <a:buClr>
                <a:schemeClr val="tx1">
                  <a:lumMod val="95000"/>
                </a:schemeClr>
              </a:buClr>
              <a:buFont typeface="Arial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22376" indent="-274320">
              <a:buClr>
                <a:schemeClr val="tx1">
                  <a:lumMod val="95000"/>
                </a:schemeClr>
              </a:buClr>
              <a:buFont typeface="Arial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1005840" indent="-256032">
              <a:buClr>
                <a:schemeClr val="tx1">
                  <a:lumMod val="95000"/>
                </a:schemeClr>
              </a:buClr>
              <a:buFont typeface="Arial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280160" indent="-237744">
              <a:buClr>
                <a:schemeClr val="tx1">
                  <a:lumMod val="95000"/>
                </a:schemeClr>
              </a:buClr>
              <a:buFont typeface="Arial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490472" indent="-182880">
              <a:buClr>
                <a:schemeClr val="tx1">
                  <a:lumMod val="95000"/>
                </a:schemeClr>
              </a:buClr>
              <a:buFont typeface="Arial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EBAF-75DC-47A5-BA80-C289B6F1CAB9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1175-5BBB-4922-B696-F01ACEB7A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5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B618-8949-4076-B9FA-3E08AB843ED5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F1AC-ED77-46F1-B237-349281304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79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F28A-CE33-4C28-B252-C2CC9DD6E1B5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63F9-89AD-440D-96CB-6D81D0438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6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C355B8-B482-4E43-B34E-A07C43587731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CAF6319-DD18-4CF5-BE50-5C05F1537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9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26D87BE-C9CD-42B1-8ED8-B930D64A5CFD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1E0077C-9A5A-46FC-B50D-4B5ED768B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E4786-39B4-4A78-9988-23DA0841C107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67B31-E76B-43D5-8125-AA954BE2C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3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7E8D8C3-730C-4B72-827B-1A68E5F40C39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58ACCFA-3497-4D60-908F-6F998457D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C89339D-B9C5-404C-8B16-7198F599B1DB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E14CA17-23FF-4066-9757-048114EBA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6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166DE3-B29D-43F2-B0E3-80ACBD381D3F}" type="datetimeFigureOut">
              <a:rPr lang="en-US"/>
              <a:pPr>
                <a:defRPr/>
              </a:pPr>
              <a:t>7/1/2014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6EDCC7-5C3C-4ECC-8010-2BD024BFA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2058" name="Picture 2" descr="Department of Psycholog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3"/>
          <a:stretch>
            <a:fillRect/>
          </a:stretch>
        </p:blipFill>
        <p:spPr bwMode="auto">
          <a:xfrm>
            <a:off x="0" y="6232525"/>
            <a:ext cx="4114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7" r:id="rId2"/>
    <p:sldLayoutId id="2147483781" r:id="rId3"/>
    <p:sldLayoutId id="2147483778" r:id="rId4"/>
    <p:sldLayoutId id="2147483782" r:id="rId5"/>
    <p:sldLayoutId id="2147483783" r:id="rId6"/>
    <p:sldLayoutId id="2147483779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9pPr>
    </p:titleStyle>
    <p:bodyStyle>
      <a:lvl1pPr marL="550863" indent="-514350" algn="l" rtl="0" eaLnBrk="1" fontAlgn="base" hangingPunct="1">
        <a:spcBef>
          <a:spcPct val="20000"/>
        </a:spcBef>
        <a:spcAft>
          <a:spcPct val="0"/>
        </a:spcAft>
        <a:buClr>
          <a:srgbClr val="F2F2F2"/>
        </a:buClr>
        <a:buSzPct val="80000"/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62025" indent="-514350" algn="l" rtl="0" eaLnBrk="1" fontAlgn="base" hangingPunct="1">
        <a:spcBef>
          <a:spcPct val="20000"/>
        </a:spcBef>
        <a:spcAft>
          <a:spcPct val="0"/>
        </a:spcAft>
        <a:buClr>
          <a:srgbClr val="F2F2F2"/>
        </a:buClr>
        <a:buSzPct val="90000"/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00" indent="-457200" algn="l" rtl="0" eaLnBrk="1" fontAlgn="base" hangingPunct="1">
        <a:spcBef>
          <a:spcPct val="20000"/>
        </a:spcBef>
        <a:spcAft>
          <a:spcPct val="0"/>
        </a:spcAft>
        <a:buClr>
          <a:srgbClr val="F2F2F2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8600" indent="-457200" algn="l" rtl="0" eaLnBrk="1" fontAlgn="base" hangingPunct="1">
        <a:spcBef>
          <a:spcPct val="20000"/>
        </a:spcBef>
        <a:spcAft>
          <a:spcPct val="0"/>
        </a:spcAft>
        <a:buClr>
          <a:srgbClr val="F2F2F2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713" indent="-457200" algn="l" rtl="0" eaLnBrk="1" fontAlgn="base" hangingPunct="1">
        <a:spcBef>
          <a:spcPct val="20000"/>
        </a:spcBef>
        <a:spcAft>
          <a:spcPct val="0"/>
        </a:spcAft>
        <a:buClr>
          <a:srgbClr val="F2F2F2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54836" y="4724400"/>
            <a:ext cx="6480048" cy="1371600"/>
          </a:xfrm>
        </p:spPr>
        <p:txBody>
          <a:bodyPr>
            <a:normAutofit/>
          </a:bodyPr>
          <a:lstStyle/>
          <a:p>
            <a:r>
              <a:rPr lang="en-US" sz="1500" dirty="0" smtClean="0"/>
              <a:t>Kevin E. Vowles, Ph.D.</a:t>
            </a:r>
          </a:p>
          <a:p>
            <a:r>
              <a:rPr lang="en-US" sz="1500" dirty="0" smtClean="0"/>
              <a:t>University of New Mexico</a:t>
            </a:r>
          </a:p>
          <a:p>
            <a:endParaRPr lang="en-US" sz="1500" dirty="0" smtClean="0"/>
          </a:p>
          <a:p>
            <a:r>
              <a:rPr lang="en-US" sz="1500" dirty="0" smtClean="0"/>
              <a:t>Association for Contextual Behavioral Science</a:t>
            </a:r>
          </a:p>
          <a:p>
            <a:r>
              <a:rPr lang="en-US" sz="1500" dirty="0" smtClean="0"/>
              <a:t>June 2014</a:t>
            </a:r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" y="1524000"/>
            <a:ext cx="8686800" cy="1143000"/>
          </a:xfrm>
        </p:spPr>
        <p:txBody>
          <a:bodyPr/>
          <a:lstStyle/>
          <a:p>
            <a:r>
              <a:rPr lang="en-US" sz="3800" u="sng" dirty="0" smtClean="0">
                <a:solidFill>
                  <a:srgbClr val="FFFF00"/>
                </a:solidFill>
              </a:rPr>
              <a:t>Mechanisms in Chronic Pain Treatment</a:t>
            </a:r>
            <a:r>
              <a:rPr lang="en-US" sz="3800" u="sng" dirty="0" smtClean="0"/>
              <a:t/>
            </a:r>
            <a:br>
              <a:rPr lang="en-US" sz="3800" u="sng" dirty="0" smtClean="0"/>
            </a:br>
            <a:r>
              <a:rPr lang="en-US" sz="1400" u="sng" dirty="0" smtClean="0"/>
              <a:t/>
            </a:r>
            <a:br>
              <a:rPr lang="en-US" sz="1400" u="sng" dirty="0" smtClean="0"/>
            </a:br>
            <a:r>
              <a:rPr lang="en-US" sz="3800" dirty="0" smtClean="0">
                <a:solidFill>
                  <a:srgbClr val="FFFF00"/>
                </a:solidFill>
              </a:rPr>
              <a:t>Willingness</a:t>
            </a:r>
            <a:r>
              <a:rPr lang="en-US" sz="3800" dirty="0" smtClean="0"/>
              <a:t> </a:t>
            </a:r>
            <a:br>
              <a:rPr lang="en-US" sz="3800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solidFill>
                  <a:srgbClr val="FFFF00"/>
                </a:solidFill>
              </a:rPr>
              <a:t>and Engagement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200" i="1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129540" y="28956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i="1" dirty="0" smtClean="0"/>
              <a:t>in what matters</a:t>
            </a:r>
            <a:endParaRPr lang="en-US" sz="3200" i="1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251460" y="1905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i="1" dirty="0" smtClean="0"/>
              <a:t>to experience pain and discomfort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0907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4525963"/>
          </a:xfrm>
        </p:spPr>
        <p:txBody>
          <a:bodyPr/>
          <a:lstStyle/>
          <a:p>
            <a:r>
              <a:rPr lang="en-US" b="1" u="sng" dirty="0" smtClean="0"/>
              <a:t>Success criteria</a:t>
            </a:r>
            <a:r>
              <a:rPr lang="en-US" dirty="0" smtClean="0"/>
              <a:t>: </a:t>
            </a:r>
          </a:p>
          <a:p>
            <a:pPr marL="448056" lvl="1" indent="0">
              <a:buNone/>
            </a:pPr>
            <a:r>
              <a:rPr lang="en-US" dirty="0"/>
              <a:t>	</a:t>
            </a:r>
            <a:r>
              <a:rPr lang="en-US" dirty="0" smtClean="0"/>
              <a:t>Reliable Change (RC) in disability at follow-up</a:t>
            </a:r>
            <a:r>
              <a:rPr lang="en-US" dirty="0"/>
              <a:t>	</a:t>
            </a:r>
            <a:r>
              <a:rPr lang="en-US" sz="2000" dirty="0" smtClean="0"/>
              <a:t>	(Sickness Impact Profile reduction of </a:t>
            </a:r>
            <a:r>
              <a:rPr lang="en-US" sz="2000" u="sng" dirty="0" smtClean="0"/>
              <a:t>&gt;</a:t>
            </a:r>
            <a:r>
              <a:rPr lang="en-US" sz="2000" dirty="0" smtClean="0"/>
              <a:t> 0.12; possible range from 	0 to 1.0)</a:t>
            </a:r>
          </a:p>
          <a:p>
            <a:pPr lvl="1"/>
            <a:endParaRPr lang="en-US" sz="2000" b="1" u="sng" dirty="0" smtClean="0"/>
          </a:p>
          <a:p>
            <a:r>
              <a:rPr lang="en-US" b="1" u="sng" dirty="0" smtClean="0"/>
              <a:t>Change criteria</a:t>
            </a:r>
            <a:r>
              <a:rPr lang="en-US" dirty="0"/>
              <a:t>: </a:t>
            </a:r>
            <a:endParaRPr lang="en-US" dirty="0" smtClean="0"/>
          </a:p>
          <a:p>
            <a:pPr marL="448056" lvl="1" indent="0">
              <a:buNone/>
            </a:pPr>
            <a:r>
              <a:rPr lang="en-US" sz="2000" dirty="0"/>
              <a:t>	</a:t>
            </a:r>
            <a:r>
              <a:rPr lang="en-US" sz="2000" u="sng" dirty="0" smtClean="0"/>
              <a:t>+</a:t>
            </a:r>
            <a:r>
              <a:rPr lang="en-US" sz="2000" dirty="0" smtClean="0"/>
              <a:t> 2 or </a:t>
            </a:r>
            <a:r>
              <a:rPr lang="en-US" sz="2000" u="sng" dirty="0" smtClean="0"/>
              <a:t>+</a:t>
            </a:r>
            <a:r>
              <a:rPr lang="en-US" sz="2000" dirty="0" smtClean="0"/>
              <a:t>33% (whichever was greater).</a:t>
            </a:r>
            <a:endParaRPr lang="en-US" sz="2000" u="sng" dirty="0"/>
          </a:p>
          <a:p>
            <a:endParaRPr lang="en-US" dirty="0" smtClean="0"/>
          </a:p>
          <a:p>
            <a:r>
              <a:rPr lang="en-US" u="sng" dirty="0" smtClean="0"/>
              <a:t>Participants</a:t>
            </a:r>
          </a:p>
          <a:p>
            <a:pPr marL="749808" lvl="2" indent="0">
              <a:buNone/>
            </a:pPr>
            <a:r>
              <a:rPr lang="en-US" dirty="0" smtClean="0"/>
              <a:t>21 </a:t>
            </a:r>
            <a:r>
              <a:rPr lang="en-US" dirty="0"/>
              <a:t>treatment consecutive treatment completers, who also provided weekly diary data and 3 month follow-up information.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95800" y="6248400"/>
            <a:ext cx="464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Vowles, Fink, &amp; Cohen, in press; </a:t>
            </a:r>
          </a:p>
          <a:p>
            <a:r>
              <a:rPr lang="en-US" sz="1500" i="1" dirty="0" smtClean="0"/>
              <a:t>Journal of Contextual Behavioral Science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9018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Does treatment success require (</a:t>
            </a:r>
            <a:r>
              <a:rPr lang="en-US" i="1" dirty="0" smtClean="0"/>
              <a:t>is it consistently associated</a:t>
            </a:r>
            <a:r>
              <a:rPr lang="en-US" dirty="0" smtClean="0"/>
              <a:t>) with a: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decrease in Unwillingness AND increase in Engagement?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ecrease in Pain Intensity?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89243"/>
              </p:ext>
            </p:extLst>
          </p:nvPr>
        </p:nvGraphicFramePr>
        <p:xfrm>
          <a:off x="50800" y="31750"/>
          <a:ext cx="9042400" cy="677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971550" y="1052513"/>
            <a:ext cx="6953250" cy="19446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58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9885918"/>
              </p:ext>
            </p:extLst>
          </p:nvPr>
        </p:nvGraphicFramePr>
        <p:xfrm>
          <a:off x="-105854" y="50800"/>
          <a:ext cx="921385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494" name="Rectangle 6"/>
          <p:cNvSpPr>
            <a:spLocks noChangeArrowheads="1"/>
          </p:cNvSpPr>
          <p:nvPr/>
        </p:nvSpPr>
        <p:spPr bwMode="auto">
          <a:xfrm rot="5652247" flipH="1">
            <a:off x="2045184" y="279387"/>
            <a:ext cx="306041" cy="179074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988651" y="1076601"/>
            <a:ext cx="1202349" cy="8270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 rot="1843160">
            <a:off x="4249420" y="2207297"/>
            <a:ext cx="1796501" cy="75949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 rot="1060532">
            <a:off x="3645513" y="1238526"/>
            <a:ext cx="877369" cy="50323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1020342">
            <a:off x="5356017" y="2490839"/>
            <a:ext cx="2392219" cy="75949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24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  <p:bldP spid="63496" grpId="0" animBg="1"/>
      <p:bldP spid="63498" grpId="0" animBg="1"/>
      <p:bldP spid="6350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1575377"/>
              </p:ext>
            </p:extLst>
          </p:nvPr>
        </p:nvGraphicFramePr>
        <p:xfrm>
          <a:off x="50800" y="53975"/>
          <a:ext cx="9129713" cy="677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447799" y="3429000"/>
            <a:ext cx="2172031" cy="5914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 rot="20195199">
            <a:off x="2973482" y="3155019"/>
            <a:ext cx="3197036" cy="674864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 rot="17674841">
            <a:off x="6003241" y="1936767"/>
            <a:ext cx="680620" cy="62929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 rot="17597842">
            <a:off x="6773914" y="1090525"/>
            <a:ext cx="1159064" cy="1050569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5003483" y="3787997"/>
            <a:ext cx="3276600" cy="1015663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500" u="sng" dirty="0">
                <a:solidFill>
                  <a:schemeClr val="bg1"/>
                </a:solidFill>
                <a:latin typeface="Impact" pitchFamily="34" charset="0"/>
              </a:rPr>
              <a:t>3 mo. Outcomes: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500" dirty="0">
                <a:solidFill>
                  <a:schemeClr val="bg1"/>
                </a:solidFill>
                <a:latin typeface="Impact" pitchFamily="34" charset="0"/>
              </a:rPr>
              <a:t>Disability:	</a:t>
            </a:r>
            <a:r>
              <a:rPr lang="en-GB" altLang="en-US" sz="1500" u="sng" dirty="0">
                <a:solidFill>
                  <a:schemeClr val="bg1"/>
                </a:solidFill>
                <a:latin typeface="Impact" pitchFamily="34" charset="0"/>
              </a:rPr>
              <a:t>Reliably </a:t>
            </a:r>
            <a:r>
              <a:rPr lang="en-GB" altLang="en-US" sz="1500" u="sng" dirty="0" smtClean="0">
                <a:solidFill>
                  <a:schemeClr val="bg1"/>
                </a:solidFill>
                <a:latin typeface="Impact" pitchFamily="34" charset="0"/>
              </a:rPr>
              <a:t>improved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500" dirty="0" smtClean="0">
                <a:solidFill>
                  <a:schemeClr val="bg1"/>
                </a:solidFill>
                <a:latin typeface="Impact" pitchFamily="34" charset="0"/>
              </a:rPr>
              <a:t>Med Visits in prev 3 months : </a:t>
            </a:r>
            <a:r>
              <a:rPr lang="en-GB" altLang="en-US" sz="1500" u="sng" dirty="0" smtClean="0">
                <a:solidFill>
                  <a:schemeClr val="bg1"/>
                </a:solidFill>
                <a:latin typeface="Impact" pitchFamily="34" charset="0"/>
              </a:rPr>
              <a:t>From 5 to 0</a:t>
            </a:r>
            <a:endParaRPr lang="en-US" altLang="en-US" sz="1500" u="sng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96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  <p:bldP spid="56331" grpId="0" animBg="1"/>
      <p:bldP spid="56334" grpId="0" animBg="1"/>
      <p:bldP spid="56336" grpId="0" animBg="1"/>
      <p:bldP spid="563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3484243"/>
              </p:ext>
            </p:extLst>
          </p:nvPr>
        </p:nvGraphicFramePr>
        <p:xfrm>
          <a:off x="50800" y="50800"/>
          <a:ext cx="90424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4572000" y="1371600"/>
            <a:ext cx="3457575" cy="1015663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500" u="sng" dirty="0">
                <a:solidFill>
                  <a:schemeClr val="bg1"/>
                </a:solidFill>
                <a:latin typeface="Impact" pitchFamily="34" charset="0"/>
              </a:rPr>
              <a:t>3 mo. Outcomes: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500" dirty="0">
                <a:solidFill>
                  <a:schemeClr val="bg1"/>
                </a:solidFill>
                <a:latin typeface="Impact" pitchFamily="34" charset="0"/>
              </a:rPr>
              <a:t>Disability:	</a:t>
            </a:r>
            <a:r>
              <a:rPr lang="en-GB" altLang="en-US" sz="1500" u="sng" dirty="0">
                <a:solidFill>
                  <a:schemeClr val="bg1"/>
                </a:solidFill>
                <a:latin typeface="Impact" pitchFamily="34" charset="0"/>
              </a:rPr>
              <a:t>Reliably improved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500" dirty="0" smtClean="0">
                <a:solidFill>
                  <a:schemeClr val="bg1"/>
                </a:solidFill>
                <a:latin typeface="Impact" pitchFamily="34" charset="0"/>
              </a:rPr>
              <a:t>Med </a:t>
            </a:r>
            <a:r>
              <a:rPr lang="en-GB" altLang="en-US" sz="1500" dirty="0">
                <a:solidFill>
                  <a:schemeClr val="bg1"/>
                </a:solidFill>
                <a:latin typeface="Impact" pitchFamily="34" charset="0"/>
              </a:rPr>
              <a:t>Visits in prev 3 months : </a:t>
            </a:r>
            <a:r>
              <a:rPr lang="en-GB" altLang="en-US" sz="1500" u="sng" dirty="0">
                <a:solidFill>
                  <a:schemeClr val="bg1"/>
                </a:solidFill>
                <a:latin typeface="Impact" pitchFamily="34" charset="0"/>
              </a:rPr>
              <a:t>From 15 to 2</a:t>
            </a:r>
            <a:endParaRPr lang="en-US" altLang="en-US" sz="1500" u="sng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94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53432543"/>
              </p:ext>
            </p:extLst>
          </p:nvPr>
        </p:nvGraphicFramePr>
        <p:xfrm>
          <a:off x="50800" y="50800"/>
          <a:ext cx="90424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5148263" y="2781300"/>
            <a:ext cx="433387" cy="2889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930775" y="4267200"/>
            <a:ext cx="3673475" cy="1015663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984250" algn="l"/>
                <a:tab pos="1343025" algn="l"/>
              </a:tabLst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500" u="sng" dirty="0">
                <a:solidFill>
                  <a:schemeClr val="bg1"/>
                </a:solidFill>
                <a:latin typeface="Impact" pitchFamily="34" charset="0"/>
              </a:rPr>
              <a:t>3 mo. Outcomes: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500" dirty="0">
                <a:solidFill>
                  <a:schemeClr val="bg1"/>
                </a:solidFill>
                <a:latin typeface="Impact" pitchFamily="34" charset="0"/>
              </a:rPr>
              <a:t>Disability:	</a:t>
            </a:r>
            <a:r>
              <a:rPr lang="en-GB" altLang="en-US" sz="1500" u="sng" dirty="0">
                <a:solidFill>
                  <a:schemeClr val="bg1"/>
                </a:solidFill>
                <a:latin typeface="Impact" pitchFamily="34" charset="0"/>
              </a:rPr>
              <a:t>Not reliably improved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500" dirty="0" smtClean="0">
                <a:solidFill>
                  <a:schemeClr val="bg1"/>
                </a:solidFill>
                <a:latin typeface="Impact" pitchFamily="34" charset="0"/>
              </a:rPr>
              <a:t>Med </a:t>
            </a:r>
            <a:r>
              <a:rPr lang="en-GB" altLang="en-US" sz="1500" dirty="0">
                <a:solidFill>
                  <a:schemeClr val="bg1"/>
                </a:solidFill>
                <a:latin typeface="Impact" pitchFamily="34" charset="0"/>
              </a:rPr>
              <a:t>Visits in prev 3 months : </a:t>
            </a:r>
            <a:r>
              <a:rPr lang="en-GB" altLang="en-US" sz="1500" u="sng" dirty="0">
                <a:solidFill>
                  <a:schemeClr val="bg1"/>
                </a:solidFill>
                <a:latin typeface="Impact" pitchFamily="34" charset="0"/>
              </a:rPr>
              <a:t>From 0 to 0</a:t>
            </a:r>
            <a:endParaRPr lang="en-US" altLang="en-US" sz="1500" u="sng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44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nimBg="1"/>
      <p:bldP spid="604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695450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Overall findings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80" name="Picture 8" descr="C:\Users\Kevin Vowles\AppData\Local\Microsoft\Windows\Temporary Internet Files\Content.IE5\6IVKMN6V\MM90033636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2213"/>
            <a:ext cx="1557337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10 of 21 patients (47.6%) evidenced reliable change on the SIP.</a:t>
            </a:r>
          </a:p>
          <a:p>
            <a:endParaRPr lang="en-US" dirty="0" smtClean="0"/>
          </a:p>
          <a:p>
            <a:pPr marL="36576" indent="0">
              <a:buNone/>
            </a:pPr>
            <a:r>
              <a:rPr lang="en-US" u="sng" dirty="0" smtClean="0"/>
              <a:t>Average change</a:t>
            </a:r>
            <a:r>
              <a:rPr lang="en-US" dirty="0" smtClean="0"/>
              <a:t>:</a:t>
            </a:r>
          </a:p>
          <a:p>
            <a:pPr marL="36576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No RC: </a:t>
            </a:r>
            <a:r>
              <a:rPr lang="en-US" dirty="0">
                <a:solidFill>
                  <a:srgbClr val="00B0F0"/>
                </a:solidFill>
              </a:rPr>
              <a:t>-.03 (</a:t>
            </a:r>
            <a:r>
              <a:rPr lang="en-US" u="sng" dirty="0">
                <a:solidFill>
                  <a:srgbClr val="00B0F0"/>
                </a:solidFill>
              </a:rPr>
              <a:t>+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i="1" dirty="0">
                <a:solidFill>
                  <a:srgbClr val="00B0F0"/>
                </a:solidFill>
              </a:rPr>
              <a:t>.04)</a:t>
            </a:r>
            <a:endParaRPr lang="en-US" dirty="0">
              <a:solidFill>
                <a:srgbClr val="00B0F0"/>
              </a:solidFill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Yes RC improved: -.17 (</a:t>
            </a:r>
            <a:r>
              <a:rPr lang="en-US" u="sng" dirty="0">
                <a:solidFill>
                  <a:srgbClr val="FFFF00"/>
                </a:solidFill>
              </a:rPr>
              <a:t>+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i="1" dirty="0" smtClean="0">
                <a:solidFill>
                  <a:srgbClr val="FFFF00"/>
                </a:solidFill>
              </a:rPr>
              <a:t>.06)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285703"/>
              </p:ext>
            </p:extLst>
          </p:nvPr>
        </p:nvGraphicFramePr>
        <p:xfrm>
          <a:off x="5410200" y="2837764"/>
          <a:ext cx="3733801" cy="325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38875" y="2286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Minimum</a:t>
            </a:r>
          </a:p>
          <a:p>
            <a:pPr algn="ctr"/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10475" y="2286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Maximum</a:t>
            </a:r>
          </a:p>
          <a:p>
            <a:pPr algn="ctr"/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Reliable Change on the SIP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7810" t="10614" r="25643" b="22031"/>
          <a:stretch/>
        </p:blipFill>
        <p:spPr bwMode="auto">
          <a:xfrm>
            <a:off x="0" y="0"/>
            <a:ext cx="9144000" cy="632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81000"/>
            <a:ext cx="2971800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</a:rPr>
              <a:t>Evaluation of Change Requirements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2600325"/>
            <a:ext cx="22860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0" y="4572000"/>
            <a:ext cx="19812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4429125"/>
            <a:ext cx="22860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77050" y="2600325"/>
            <a:ext cx="19812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685800"/>
            <a:ext cx="21336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71950" y="685800"/>
            <a:ext cx="22860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9250" y="4600575"/>
            <a:ext cx="234315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2600325"/>
            <a:ext cx="2362200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One assumes the following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Treatment success very rarely looks like this: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10741" r="15417" b="5000"/>
          <a:stretch/>
        </p:blipFill>
        <p:spPr bwMode="auto">
          <a:xfrm>
            <a:off x="-19050" y="0"/>
            <a:ext cx="9163050" cy="64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85800" y="3429000"/>
            <a:ext cx="8305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38699" y="3247032"/>
            <a:ext cx="4305301" cy="32470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3360198"/>
            <a:ext cx="4229100" cy="31412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29082" y="716280"/>
            <a:ext cx="4305301" cy="26822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6197" y="716280"/>
            <a:ext cx="4229099" cy="27584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91099" y="3399432"/>
            <a:ext cx="4305301" cy="32470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8597" y="868680"/>
            <a:ext cx="4229099" cy="27584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1" animBg="1"/>
      <p:bldP spid="11" grpId="2" animBg="1"/>
      <p:bldP spid="12" grpId="1" animBg="1"/>
      <p:bldP spid="12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Change in Pain?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832954"/>
              </p:ext>
            </p:extLst>
          </p:nvPr>
        </p:nvGraphicFramePr>
        <p:xfrm>
          <a:off x="838200" y="1828800"/>
          <a:ext cx="6858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1200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 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Worse Pain</a:t>
                      </a:r>
                      <a:endParaRPr lang="en-US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r>
                        <a:rPr lang="en-US" dirty="0" smtClean="0"/>
                        <a:t>RC Improved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(9.5%)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(33.3%)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(4.8%)</a:t>
                      </a:r>
                      <a:endParaRPr lang="en-US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 </a:t>
                      </a:r>
                      <a:r>
                        <a:rPr lang="en-US" dirty="0" smtClean="0"/>
                        <a:t>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(23.8%)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(28.6%)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9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525963"/>
          </a:xfrm>
        </p:spPr>
        <p:txBody>
          <a:bodyPr/>
          <a:lstStyle/>
          <a:p>
            <a:r>
              <a:rPr lang="en-US" dirty="0" smtClean="0"/>
              <a:t>These preliminary findings suggest some potential prerequisites for treatment success within ACT.</a:t>
            </a:r>
          </a:p>
          <a:p>
            <a:r>
              <a:rPr lang="en-US" dirty="0" smtClean="0"/>
              <a:t>If the results are borne out, it may allow us the opportunity to:</a:t>
            </a:r>
          </a:p>
          <a:p>
            <a:pPr lvl="1"/>
            <a:r>
              <a:rPr lang="en-US" dirty="0" smtClean="0"/>
              <a:t>more clearly target them within our interventions</a:t>
            </a:r>
          </a:p>
          <a:p>
            <a:pPr lvl="1"/>
            <a:r>
              <a:rPr lang="en-US" dirty="0" smtClean="0"/>
              <a:t>communicate their importance to patients and providers</a:t>
            </a:r>
          </a:p>
          <a:p>
            <a:pPr lvl="1"/>
            <a:r>
              <a:rPr lang="en-US" dirty="0" smtClean="0"/>
              <a:t>and, ideally, strengthen our outcomes.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083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467600" cy="1143000"/>
          </a:xfrm>
        </p:spPr>
        <p:txBody>
          <a:bodyPr/>
          <a:lstStyle/>
          <a:p>
            <a:r>
              <a:rPr lang="en-GB" sz="4800" dirty="0">
                <a:solidFill>
                  <a:srgbClr val="FFFF00"/>
                </a:solidFill>
              </a:rPr>
              <a:t>Thanks for your attention.</a:t>
            </a:r>
            <a:br>
              <a:rPr lang="en-GB" sz="4800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500" u="sng" dirty="0" smtClean="0"/>
              <a:t>Acknowledgements and thanks</a:t>
            </a:r>
            <a:r>
              <a:rPr lang="en-GB" sz="25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5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u="sng" dirty="0" smtClean="0"/>
              <a:t>UK</a:t>
            </a:r>
          </a:p>
          <a:p>
            <a:pPr lvl="2">
              <a:lnSpc>
                <a:spcPct val="90000"/>
              </a:lnSpc>
              <a:defRPr/>
            </a:pPr>
            <a:r>
              <a:rPr lang="en-GB" dirty="0" smtClean="0"/>
              <a:t>Julie Ashworth</a:t>
            </a:r>
          </a:p>
          <a:p>
            <a:pPr lvl="2">
              <a:lnSpc>
                <a:spcPct val="90000"/>
              </a:lnSpc>
              <a:defRPr/>
            </a:pPr>
            <a:r>
              <a:rPr lang="en-GB" dirty="0" smtClean="0"/>
              <a:t>Chris Eccleston</a:t>
            </a:r>
          </a:p>
          <a:p>
            <a:pPr lvl="2">
              <a:lnSpc>
                <a:spcPct val="90000"/>
              </a:lnSpc>
              <a:defRPr/>
            </a:pPr>
            <a:r>
              <a:rPr lang="en-GB" dirty="0" smtClean="0"/>
              <a:t>Gail Sowden</a:t>
            </a:r>
          </a:p>
          <a:p>
            <a:pPr lvl="2">
              <a:lnSpc>
                <a:spcPct val="90000"/>
              </a:lnSpc>
              <a:defRPr/>
            </a:pPr>
            <a:r>
              <a:rPr lang="en-GB" smtClean="0"/>
              <a:t>Lance McCracken</a:t>
            </a:r>
            <a:endParaRPr lang="en-GB" dirty="0" smtClean="0"/>
          </a:p>
          <a:p>
            <a:pPr lvl="1">
              <a:lnSpc>
                <a:spcPct val="90000"/>
              </a:lnSpc>
              <a:defRPr/>
            </a:pPr>
            <a:endParaRPr lang="en-GB" sz="2600" u="sng" dirty="0" smtClean="0"/>
          </a:p>
          <a:p>
            <a:pPr lvl="1">
              <a:lnSpc>
                <a:spcPct val="90000"/>
              </a:lnSpc>
              <a:defRPr/>
            </a:pPr>
            <a:r>
              <a:rPr lang="en-GB" sz="2600" u="sng" dirty="0" smtClean="0"/>
              <a:t>Sweden</a:t>
            </a:r>
          </a:p>
          <a:p>
            <a:pPr lvl="2">
              <a:lnSpc>
                <a:spcPct val="90000"/>
              </a:lnSpc>
              <a:defRPr/>
            </a:pPr>
            <a:r>
              <a:rPr lang="en-GB" dirty="0" err="1" smtClean="0"/>
              <a:t>Rikard</a:t>
            </a:r>
            <a:r>
              <a:rPr lang="en-GB" dirty="0" smtClean="0"/>
              <a:t> </a:t>
            </a:r>
            <a:r>
              <a:rPr lang="en-GB" dirty="0" err="1" smtClean="0"/>
              <a:t>Wicksell</a:t>
            </a:r>
            <a:endParaRPr lang="en-GB" sz="2400" dirty="0" smtClean="0"/>
          </a:p>
          <a:p>
            <a:pPr lvl="1">
              <a:lnSpc>
                <a:spcPct val="90000"/>
              </a:lnSpc>
              <a:defRPr/>
            </a:pPr>
            <a:endParaRPr lang="en-GB" sz="26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6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5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67200" y="1524000"/>
            <a:ext cx="3657600" cy="2743200"/>
          </a:xfrm>
        </p:spPr>
        <p:txBody>
          <a:bodyPr/>
          <a:lstStyle/>
          <a:p>
            <a:endParaRPr lang="en-US" dirty="0" smtClean="0"/>
          </a:p>
          <a:p>
            <a:endParaRPr lang="en-US" u="sng" dirty="0" smtClean="0"/>
          </a:p>
          <a:p>
            <a:r>
              <a:rPr lang="en-US" u="sng" dirty="0" smtClean="0"/>
              <a:t>USA</a:t>
            </a:r>
            <a:endParaRPr lang="en-US" dirty="0" smtClean="0"/>
          </a:p>
          <a:p>
            <a:pPr lvl="1"/>
            <a:r>
              <a:rPr lang="en-US" dirty="0"/>
              <a:t>Robert Bailey</a:t>
            </a:r>
          </a:p>
          <a:p>
            <a:pPr lvl="1"/>
            <a:r>
              <a:rPr lang="en-US" dirty="0" smtClean="0"/>
              <a:t>Lindsey </a:t>
            </a:r>
            <a:r>
              <a:rPr lang="en-US" dirty="0"/>
              <a:t>Cohen</a:t>
            </a:r>
          </a:p>
          <a:p>
            <a:pPr lvl="1"/>
            <a:r>
              <a:rPr lang="en-US" dirty="0"/>
              <a:t>Brandi Fink</a:t>
            </a:r>
          </a:p>
          <a:p>
            <a:pPr lvl="1"/>
            <a:r>
              <a:rPr lang="en-US" dirty="0"/>
              <a:t>Mindy McEntee</a:t>
            </a:r>
          </a:p>
          <a:p>
            <a:pPr lvl="1"/>
            <a:r>
              <a:rPr lang="en-US" dirty="0" smtClean="0"/>
              <a:t>Katie Witkiewitz</a:t>
            </a:r>
          </a:p>
          <a:p>
            <a:pPr lvl="1"/>
            <a:endParaRPr lang="en-US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GB" sz="2500" dirty="0"/>
              <a:t>Questions? 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GB" i="1" dirty="0" smtClean="0">
                <a:solidFill>
                  <a:srgbClr val="FFFF00"/>
                </a:solidFill>
              </a:rPr>
              <a:t>k.e.vowles@gmail.com</a:t>
            </a:r>
            <a:endParaRPr lang="en-GB" sz="2600" i="1" dirty="0">
              <a:solidFill>
                <a:srgbClr val="FFFF00"/>
              </a:solidFill>
            </a:endParaRPr>
          </a:p>
        </p:txBody>
      </p:sp>
      <p:pic>
        <p:nvPicPr>
          <p:cNvPr id="5" name="Picture 5" descr="318988_271928036152829_100000069056258_1168117_924340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62" y="12700"/>
            <a:ext cx="17333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088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02210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419600" y="5410200"/>
            <a:ext cx="2897908" cy="838200"/>
          </a:xfrm>
          <a:prstGeom prst="ellipse">
            <a:avLst/>
          </a:prstGeom>
          <a:noFill/>
          <a:ln w="88900" cmpd="thickThin">
            <a:solidFill>
              <a:srgbClr val="FFFF00"/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6EA0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akeshift aisle: Jill Taussig brought the wedding to the hospital so that her father could walk her down the ais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"/>
          <a:stretch/>
        </p:blipFill>
        <p:spPr bwMode="auto">
          <a:xfrm>
            <a:off x="4953000" y="152400"/>
            <a:ext cx="4191000" cy="26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vamag.com/pn/images/article/201306/pno_eclus_fathers_day_06122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4"/>
          <a:stretch/>
        </p:blipFill>
        <p:spPr bwMode="auto">
          <a:xfrm>
            <a:off x="5943600" y="3200400"/>
            <a:ext cx="318591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5" t="33016" r="24801" b="6877"/>
          <a:stretch/>
        </p:blipFill>
        <p:spPr bwMode="auto">
          <a:xfrm>
            <a:off x="-10886" y="674914"/>
            <a:ext cx="5849257" cy="618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3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7467600" cy="5364163"/>
          </a:xfrm>
        </p:spPr>
        <p:txBody>
          <a:bodyPr/>
          <a:lstStyle/>
          <a:p>
            <a:pPr marL="36576" indent="0">
              <a:buNone/>
            </a:pPr>
            <a:r>
              <a:rPr lang="en-GB" sz="3200" dirty="0" smtClean="0"/>
              <a:t>In </a:t>
            </a:r>
            <a:r>
              <a:rPr lang="en-GB" sz="3200" dirty="0"/>
              <a:t>brief, the ACT model assumes that “just accepting it” is </a:t>
            </a:r>
            <a:r>
              <a:rPr lang="en-GB" sz="3200" dirty="0" smtClean="0"/>
              <a:t>insufficient.</a:t>
            </a:r>
          </a:p>
          <a:p>
            <a:pPr marL="36576" indent="0">
              <a:buNone/>
            </a:pPr>
            <a:endParaRPr lang="en-GB" sz="3200" dirty="0"/>
          </a:p>
          <a:p>
            <a:pPr marL="36576" indent="0">
              <a:buNone/>
            </a:pPr>
            <a:r>
              <a:rPr lang="en-GB" sz="3200" dirty="0" err="1" smtClean="0"/>
              <a:t>Behavior</a:t>
            </a:r>
            <a:r>
              <a:rPr lang="en-GB" sz="3200" dirty="0" smtClean="0"/>
              <a:t> </a:t>
            </a:r>
            <a:r>
              <a:rPr lang="en-GB" sz="3200" dirty="0"/>
              <a:t>that demonstrates “acceptance” is </a:t>
            </a:r>
            <a:r>
              <a:rPr lang="en-GB" sz="3200" dirty="0" err="1"/>
              <a:t>behavior</a:t>
            </a:r>
            <a:r>
              <a:rPr lang="en-GB" sz="3200" dirty="0"/>
              <a:t> done in the pursuit of something deemed to be of greater importance than pain.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Does it work?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8519" r="28754" b="65227"/>
          <a:stretch/>
        </p:blipFill>
        <p:spPr bwMode="auto">
          <a:xfrm>
            <a:off x="19050" y="1143000"/>
            <a:ext cx="692750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56627" r="44628" b="19815"/>
          <a:stretch/>
        </p:blipFill>
        <p:spPr bwMode="auto">
          <a:xfrm>
            <a:off x="144781" y="3655272"/>
            <a:ext cx="8313420" cy="216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2060" y="2819400"/>
            <a:ext cx="417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“To meet this standard, </a:t>
            </a:r>
            <a:r>
              <a:rPr lang="en-US" sz="1200" dirty="0" smtClean="0">
                <a:solidFill>
                  <a:srgbClr val="FFFF00"/>
                </a:solidFill>
              </a:rPr>
              <a:t>well-designed</a:t>
            </a:r>
            <a:r>
              <a:rPr lang="en-US" sz="1200" dirty="0" smtClean="0"/>
              <a:t> studies conducted by </a:t>
            </a:r>
            <a:r>
              <a:rPr lang="en-US" sz="1200" dirty="0" smtClean="0">
                <a:solidFill>
                  <a:srgbClr val="FFFF00"/>
                </a:solidFill>
              </a:rPr>
              <a:t>independent</a:t>
            </a:r>
            <a:r>
              <a:rPr lang="en-US" sz="1200" dirty="0" smtClean="0"/>
              <a:t> investigators must converge to support a treatment’s efficacy.”</a:t>
            </a:r>
            <a:endParaRPr lang="en-US" sz="1200" dirty="0"/>
          </a:p>
        </p:txBody>
      </p:sp>
      <p:sp>
        <p:nvSpPr>
          <p:cNvPr id="7" name="Bent Arrow 6"/>
          <p:cNvSpPr/>
          <p:nvPr/>
        </p:nvSpPr>
        <p:spPr>
          <a:xfrm flipV="1">
            <a:off x="487680" y="2628900"/>
            <a:ext cx="685800" cy="723900"/>
          </a:xfrm>
          <a:prstGeom prst="bentArrow">
            <a:avLst/>
          </a:prstGeom>
          <a:ln>
            <a:solidFill>
              <a:srgbClr val="003DB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C:\Users\Kevin Vowles\AppData\Local\Microsoft\Windows\Temporary Internet Files\Content.IE5\893U288M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"/>
            <a:ext cx="1308554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467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about success from failure?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924800" cy="4525963"/>
          </a:xfrm>
        </p:spPr>
        <p:txBody>
          <a:bodyPr/>
          <a:lstStyle/>
          <a:p>
            <a:r>
              <a:rPr lang="en-US" dirty="0" smtClean="0"/>
              <a:t>Requires that we define success in a way that is quantifiable.</a:t>
            </a:r>
          </a:p>
          <a:p>
            <a:endParaRPr lang="en-US" dirty="0"/>
          </a:p>
          <a:p>
            <a:r>
              <a:rPr lang="en-US" dirty="0" smtClean="0"/>
              <a:t>If we define success, it could allow us to determine change in processes required for success.</a:t>
            </a:r>
            <a:endParaRPr lang="en-US" dirty="0"/>
          </a:p>
        </p:txBody>
      </p:sp>
      <p:pic>
        <p:nvPicPr>
          <p:cNvPr id="2050" name="Picture 2" descr="C:\Users\Kevin Vowles\AppData\Local\Microsoft\Windows\Temporary Internet Files\Content.IE5\CECT7OQP\MC9004419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65877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229600" cy="4429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Interdisciplinary program of ACT</a:t>
            </a:r>
          </a:p>
          <a:p>
            <a:pPr lvl="1">
              <a:lnSpc>
                <a:spcPct val="90000"/>
              </a:lnSpc>
              <a:defRPr/>
            </a:pPr>
            <a:endParaRPr lang="en-GB" sz="2400" dirty="0" smtClean="0"/>
          </a:p>
          <a:p>
            <a:pPr>
              <a:lnSpc>
                <a:spcPct val="90000"/>
              </a:lnSpc>
              <a:defRPr/>
            </a:pPr>
            <a:r>
              <a:rPr lang="en-GB" sz="2400" dirty="0" smtClean="0"/>
              <a:t>Intended for highly disabled or distressed individuals who are either not appropriate for lesser intensive treatments or for whom these treatments have already failed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Duration: ~6.5 </a:t>
            </a:r>
            <a:r>
              <a:rPr lang="en-GB" sz="2400" dirty="0" err="1" smtClean="0"/>
              <a:t>hrs</a:t>
            </a:r>
            <a:r>
              <a:rPr lang="en-GB" sz="2400" dirty="0" smtClean="0"/>
              <a:t> daily for 4 </a:t>
            </a:r>
            <a:r>
              <a:rPr lang="en-GB" sz="2400" dirty="0"/>
              <a:t>weeks, 2 </a:t>
            </a:r>
            <a:r>
              <a:rPr lang="en-GB" sz="2400" dirty="0" smtClean="0"/>
              <a:t>days/</a:t>
            </a:r>
            <a:r>
              <a:rPr lang="en-GB" sz="2400" dirty="0" err="1" smtClean="0"/>
              <a:t>wk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400" dirty="0"/>
          </a:p>
          <a:p>
            <a:pPr marL="36576" indent="0">
              <a:buNone/>
            </a:pPr>
            <a:endParaRPr lang="en-US" sz="2400" dirty="0"/>
          </a:p>
          <a:p>
            <a:pPr lvl="2">
              <a:lnSpc>
                <a:spcPct val="90000"/>
              </a:lnSpc>
              <a:defRPr/>
            </a:pPr>
            <a:endParaRPr lang="en-GB" b="1" u="sng" dirty="0" smtClean="0"/>
          </a:p>
          <a:p>
            <a:pPr lvl="1">
              <a:lnSpc>
                <a:spcPct val="90000"/>
              </a:lnSpc>
              <a:defRPr/>
            </a:pPr>
            <a:endParaRPr lang="en-GB" sz="2400" dirty="0" smtClean="0"/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893" y="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 smtClean="0">
                <a:solidFill>
                  <a:srgbClr val="FFFF00"/>
                </a:solidFill>
              </a:rPr>
              <a:t>The treatment program:</a:t>
            </a:r>
            <a:endParaRPr lang="en-US" sz="3000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6248400"/>
            <a:ext cx="4648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600" dirty="0" smtClean="0"/>
              <a:t>*Outcomes </a:t>
            </a:r>
            <a:r>
              <a:rPr lang="en-GB" sz="1600" dirty="0"/>
              <a:t>detailed in: </a:t>
            </a:r>
            <a:r>
              <a:rPr lang="en-GB" sz="1600" dirty="0" err="1"/>
              <a:t>Vowles</a:t>
            </a:r>
            <a:r>
              <a:rPr lang="en-GB" sz="1600" dirty="0"/>
              <a:t>, Witkiewitz, </a:t>
            </a:r>
            <a:r>
              <a:rPr lang="en-GB" sz="1600" dirty="0" err="1"/>
              <a:t>Sowden</a:t>
            </a:r>
            <a:r>
              <a:rPr lang="en-GB" sz="1600" dirty="0"/>
              <a:t>, &amp; Ashworth, 2014, </a:t>
            </a:r>
            <a:r>
              <a:rPr lang="en-GB" sz="1600" i="1" dirty="0"/>
              <a:t>Journal of Pain </a:t>
            </a:r>
          </a:p>
        </p:txBody>
      </p:sp>
    </p:spTree>
    <p:extLst>
      <p:ext uri="{BB962C8B-B14F-4D97-AF65-F5344CB8AC3E}">
        <p14:creationId xmlns:p14="http://schemas.microsoft.com/office/powerpoint/2010/main" val="21317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6588124" y="1754982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2000" dirty="0" smtClean="0">
                <a:latin typeface="Arial" pitchFamily="34" charset="0"/>
              </a:rPr>
              <a:t>Pain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6672304" y="3738731"/>
            <a:ext cx="1874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2000" dirty="0" smtClean="0">
                <a:latin typeface="Arial" pitchFamily="34" charset="0"/>
              </a:rPr>
              <a:t>Unwillingness</a:t>
            </a:r>
            <a:endParaRPr lang="en-US" sz="1100" i="1" dirty="0">
              <a:latin typeface="Arial" pitchFamily="34" charset="0"/>
            </a:endParaRP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6671467" y="5415359"/>
            <a:ext cx="2016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2000" dirty="0">
                <a:latin typeface="Arial" pitchFamily="34" charset="0"/>
              </a:rPr>
              <a:t>Valued </a:t>
            </a:r>
            <a:r>
              <a:rPr lang="en-GB" sz="2000" dirty="0" smtClean="0">
                <a:latin typeface="Arial" pitchFamily="34" charset="0"/>
              </a:rPr>
              <a:t>Engagement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>
            <a:off x="6084888" y="1557339"/>
            <a:ext cx="503237" cy="792162"/>
          </a:xfrm>
          <a:prstGeom prst="rightBrace">
            <a:avLst>
              <a:gd name="adj1" fmla="val 23874"/>
              <a:gd name="adj2" fmla="val 50000"/>
            </a:avLst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>
            <a:off x="6084888" y="3048000"/>
            <a:ext cx="503237" cy="1781572"/>
          </a:xfrm>
          <a:prstGeom prst="rightBrace">
            <a:avLst>
              <a:gd name="adj1" fmla="val 14300"/>
              <a:gd name="adj2" fmla="val 50000"/>
            </a:avLst>
          </a:prstGeom>
          <a:solidFill>
            <a:srgbClr val="008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4" name="AutoShape 23"/>
          <p:cNvSpPr>
            <a:spLocks/>
          </p:cNvSpPr>
          <p:nvPr/>
        </p:nvSpPr>
        <p:spPr bwMode="auto">
          <a:xfrm>
            <a:off x="6122193" y="4829572"/>
            <a:ext cx="503237" cy="1873250"/>
          </a:xfrm>
          <a:prstGeom prst="rightBrace">
            <a:avLst>
              <a:gd name="adj1" fmla="val 29831"/>
              <a:gd name="adj2" fmla="val 50000"/>
            </a:avLst>
          </a:prstGeom>
          <a:solidFill>
            <a:srgbClr val="00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8" t="15139" r="24504" b="12571"/>
          <a:stretch/>
        </p:blipFill>
        <p:spPr bwMode="auto">
          <a:xfrm>
            <a:off x="0" y="1450578"/>
            <a:ext cx="6227763" cy="525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20556" r="25000" b="66273"/>
          <a:stretch/>
        </p:blipFill>
        <p:spPr bwMode="auto">
          <a:xfrm>
            <a:off x="-1" y="685800"/>
            <a:ext cx="6227763" cy="99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688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6" grpId="0"/>
      <p:bldP spid="50198" grpId="0"/>
      <p:bldP spid="50200" grpId="0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1791</TotalTime>
  <Words>458</Words>
  <Application>Microsoft Office PowerPoint</Application>
  <PresentationFormat>On-screen Show (4:3)</PresentationFormat>
  <Paragraphs>116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Theme</vt:lpstr>
      <vt:lpstr>Mechanisms in Chronic Pain Treatment  Willingness   and Engagement </vt:lpstr>
      <vt:lpstr>One assumes the following</vt:lpstr>
      <vt:lpstr>PowerPoint Presentation</vt:lpstr>
      <vt:lpstr>PowerPoint Presentation</vt:lpstr>
      <vt:lpstr>PowerPoint Presentation</vt:lpstr>
      <vt:lpstr>Does it work?</vt:lpstr>
      <vt:lpstr>What about success from failure?</vt:lpstr>
      <vt:lpstr>The treatment program:</vt:lpstr>
      <vt:lpstr>PowerPoint Presentation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Reliable Change on the SIP</vt:lpstr>
      <vt:lpstr>PowerPoint Presentation</vt:lpstr>
      <vt:lpstr>PowerPoint Presentation</vt:lpstr>
      <vt:lpstr>Change in Pain?</vt:lpstr>
      <vt:lpstr>Conclusions</vt:lpstr>
      <vt:lpstr>Thanks for your attention.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in Chronic Pain Treatment Willingness  in relation to pain and discomfort and Engagement in what matters</dc:title>
  <dc:creator>Kevin Vowles</dc:creator>
  <cp:lastModifiedBy>Emily</cp:lastModifiedBy>
  <cp:revision>136</cp:revision>
  <dcterms:created xsi:type="dcterms:W3CDTF">2014-04-02T17:53:18Z</dcterms:created>
  <dcterms:modified xsi:type="dcterms:W3CDTF">2014-07-01T18:04:47Z</dcterms:modified>
</cp:coreProperties>
</file>